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2" r:id="rId4"/>
    <p:sldId id="257" r:id="rId5"/>
    <p:sldId id="285" r:id="rId6"/>
    <p:sldId id="272" r:id="rId7"/>
    <p:sldId id="284" r:id="rId8"/>
    <p:sldId id="277" r:id="rId9"/>
    <p:sldId id="295" r:id="rId10"/>
    <p:sldId id="296" r:id="rId11"/>
    <p:sldId id="297" r:id="rId12"/>
    <p:sldId id="294" r:id="rId13"/>
    <p:sldId id="290" r:id="rId14"/>
    <p:sldId id="28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D9A7-C2EB-471A-AF40-C33BFF879313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7185-AC99-4F7D-A531-F10B07062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Анализ и выбор подвоев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8586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logger Sans Light"/>
              </a:rPr>
              <a:t>Семенной подвой</a:t>
            </a:r>
          </a:p>
          <a:p>
            <a:r>
              <a:rPr lang="ru-RU" dirty="0" err="1" smtClean="0">
                <a:latin typeface="Blogger Sans Light"/>
              </a:rPr>
              <a:t>Клоновый</a:t>
            </a:r>
            <a:r>
              <a:rPr lang="ru-RU" dirty="0" smtClean="0">
                <a:latin typeface="Blogger Sans Light"/>
              </a:rPr>
              <a:t> подвой</a:t>
            </a:r>
            <a:endParaRPr lang="ru-RU" dirty="0"/>
          </a:p>
        </p:txBody>
      </p:sp>
      <p:pic>
        <p:nvPicPr>
          <p:cNvPr id="11266" name="Picture 2" descr="https://pitomnikenigma.ru/p_s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16887" y="3155155"/>
            <a:ext cx="3524275" cy="2643206"/>
          </a:xfrm>
          <a:prstGeom prst="rect">
            <a:avLst/>
          </a:prstGeom>
          <a:noFill/>
        </p:spPr>
      </p:pic>
      <p:pic>
        <p:nvPicPr>
          <p:cNvPr id="11268" name="Picture 4" descr="https://im2-tub-ru.yandex.net/i?id=a383f69dfa0f9a24c7360df0bb78be12-l&amp;n=13"/>
          <p:cNvPicPr>
            <a:picLocks noChangeAspect="1" noChangeArrowheads="1"/>
          </p:cNvPicPr>
          <p:nvPr/>
        </p:nvPicPr>
        <p:blipFill>
          <a:blip r:embed="rId3"/>
          <a:srcRect l="18333" r="21666" b="4999"/>
          <a:stretch>
            <a:fillRect/>
          </a:stretch>
        </p:blipFill>
        <p:spPr bwMode="auto">
          <a:xfrm>
            <a:off x="214282" y="2500306"/>
            <a:ext cx="1857388" cy="3921152"/>
          </a:xfrm>
          <a:prstGeom prst="rect">
            <a:avLst/>
          </a:prstGeom>
          <a:noFill/>
        </p:spPr>
      </p:pic>
      <p:pic>
        <p:nvPicPr>
          <p:cNvPr id="11272" name="Picture 8" descr="http://sadisibiri.ru/jmoges/sliva-priviv-z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429000"/>
            <a:ext cx="2286016" cy="3048021"/>
          </a:xfrm>
          <a:prstGeom prst="rect">
            <a:avLst/>
          </a:prstGeom>
          <a:noFill/>
        </p:spPr>
      </p:pic>
      <p:pic>
        <p:nvPicPr>
          <p:cNvPr id="11274" name="Picture 10" descr="http://jankowskiisyn.pl/foto/jankowski_syn_szkolki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071546"/>
            <a:ext cx="3286148" cy="2190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89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Циклы выращивания корнесобственных и семенных саженцев ЗКС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2-х годичный. А) 1 год. зеленое черенкование, хранение в хранилище. 2 год высадка в ЗКС, оплетение кома  Б) Укоренение одревесневших черенков, высадка в грунт. 2 высадка в ЗКС, оплетение кома В) 1 год посев семян, формировка корневой системы. 2 год высадка в ЗКС, оплетение кома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1 годичный. А) Черенкование одревесневшими черенками,  высадка в ЗКС, выращивание однолетних летних саженцев. Б) Зеленое черенкование, высадка в ЗКС выращивание  однолетних саженцев. В) Посев семян в ЗКС, выращивание однолетних сеянцев</a:t>
            </a:r>
          </a:p>
          <a:p>
            <a:pPr marL="342900" indent="-342900">
              <a:buAutoNum type="arabicPeriod"/>
            </a:pPr>
            <a:endParaRPr lang="ru-RU" dirty="0" smtClean="0">
              <a:latin typeface="Blogger Sans Light"/>
            </a:endParaRP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51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Прививка и окулировка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3357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Blogger Sans Light"/>
              </a:rPr>
              <a:t>Сроки прививки и окулировки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Способы прививки</a:t>
            </a:r>
          </a:p>
        </p:txBody>
      </p:sp>
      <p:pic>
        <p:nvPicPr>
          <p:cNvPr id="5122" name="Picture 2" descr="E:\Фото\Все мамины фото 2015\125___03\IMG_6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3000396" cy="2250298"/>
          </a:xfrm>
          <a:prstGeom prst="rect">
            <a:avLst/>
          </a:prstGeom>
          <a:noFill/>
        </p:spPr>
      </p:pic>
      <p:pic>
        <p:nvPicPr>
          <p:cNvPr id="10242" name="Picture 2" descr="http://dacha-vprok.ru/wp-content/uploads/2014/10/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786214" cy="2905244"/>
          </a:xfrm>
          <a:prstGeom prst="rect">
            <a:avLst/>
          </a:prstGeom>
          <a:noFill/>
        </p:spPr>
      </p:pic>
      <p:pic>
        <p:nvPicPr>
          <p:cNvPr id="10244" name="Picture 4" descr="https://im2-tub-ru.yandex.net/i?id=de4cbb113929d48e6d92a1e47ee45af6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142984"/>
            <a:ext cx="3433765" cy="2285634"/>
          </a:xfrm>
          <a:prstGeom prst="rect">
            <a:avLst/>
          </a:prstGeom>
          <a:noFill/>
        </p:spPr>
      </p:pic>
      <p:pic>
        <p:nvPicPr>
          <p:cNvPr id="3" name="Picture 2" descr="https://i.mycdn.me/image?id=771604396257&amp;t=3&amp;plc=WEB&amp;tkn=*_ipPzviBkIB4I8cq5LWKu3ZeP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51611"/>
            <a:ext cx="3286148" cy="219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29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Сроки посадки растений в ЗКС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37618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Blogger Sans Light"/>
              </a:rPr>
              <a:t>Посадка саженцев из хранилища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Из ОКС в ЗКС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Посадка привитых саженцев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Посадка укорененных саженцев</a:t>
            </a:r>
          </a:p>
        </p:txBody>
      </p:sp>
      <p:pic>
        <p:nvPicPr>
          <p:cNvPr id="6146" name="Picture 2" descr="E:\Фото\Все мамины фото 2015\126___04\IMG_6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81285"/>
            <a:ext cx="2571768" cy="3429024"/>
          </a:xfrm>
          <a:prstGeom prst="rect">
            <a:avLst/>
          </a:prstGeom>
          <a:noFill/>
        </p:spPr>
      </p:pic>
      <p:pic>
        <p:nvPicPr>
          <p:cNvPr id="5" name="Picture 3" descr="E:\Фото\Все мамины фото 2015\126___04\IMG_6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3" y="3643314"/>
            <a:ext cx="3595680" cy="2696761"/>
          </a:xfrm>
          <a:prstGeom prst="rect">
            <a:avLst/>
          </a:prstGeom>
          <a:noFill/>
        </p:spPr>
      </p:pic>
      <p:pic>
        <p:nvPicPr>
          <p:cNvPr id="7170" name="Picture 2" descr="https://i.mycdn.me/image?id=489086187595&amp;t=3&amp;plc=WEB&amp;tkn=*NjJbhrBfeJH6u0P1OeIo5Ns-m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57298"/>
            <a:ext cx="2928958" cy="2196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392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 что сажать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74564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dirty="0" smtClean="0">
                <a:latin typeface="Blogger Sans Light"/>
              </a:rPr>
              <a:t>Стаканы, горшки, пакеты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Стаканы 9*9*10, 9*9*14, 12*12*19,5. Пакеты 80*185,80*250, 100*250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Важные мелочи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Выбор субстрата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Покупные грунты, свои грунты, смеси</a:t>
            </a:r>
          </a:p>
          <a:p>
            <a:pPr marL="342900" indent="-342900"/>
            <a:r>
              <a:rPr lang="ru-RU" dirty="0" smtClean="0">
                <a:latin typeface="Blogger Sans Light"/>
              </a:rPr>
              <a:t>Дренаж</a:t>
            </a:r>
          </a:p>
        </p:txBody>
      </p:sp>
      <p:pic>
        <p:nvPicPr>
          <p:cNvPr id="4098" name="Picture 2" descr="E:\Фото\Фото 2016\Июнь\IMG_9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2190749" cy="3286124"/>
          </a:xfrm>
          <a:prstGeom prst="rect">
            <a:avLst/>
          </a:prstGeom>
          <a:noFill/>
        </p:spPr>
      </p:pic>
      <p:pic>
        <p:nvPicPr>
          <p:cNvPr id="5" name="Picture 2" descr="E:\Фото\Все мамины фото 2014\114___04\IMG_1724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72008"/>
            <a:ext cx="2000264" cy="2015625"/>
          </a:xfrm>
          <a:prstGeom prst="rect">
            <a:avLst/>
          </a:prstGeom>
          <a:noFill/>
        </p:spPr>
      </p:pic>
      <p:pic>
        <p:nvPicPr>
          <p:cNvPr id="6146" name="Picture 2" descr="http://fs.4geo.ru/get/editors/landingpage/1449664357-405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86058"/>
            <a:ext cx="2143140" cy="1672472"/>
          </a:xfrm>
          <a:prstGeom prst="rect">
            <a:avLst/>
          </a:prstGeom>
          <a:noFill/>
        </p:spPr>
      </p:pic>
      <p:pic>
        <p:nvPicPr>
          <p:cNvPr id="3" name="Picture 2" descr="http://miragro.com/sites/default/files/imagecache/lightbox/foto-tovara/img_03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5" y="2357430"/>
            <a:ext cx="2737257" cy="1902394"/>
          </a:xfrm>
          <a:prstGeom prst="rect">
            <a:avLst/>
          </a:prstGeom>
          <a:noFill/>
        </p:spPr>
      </p:pic>
      <p:pic>
        <p:nvPicPr>
          <p:cNvPr id="6148" name="Picture 4" descr="http://evroplast-paket.spb.ru/images/user/plastikovie-peketi-dla-sajents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429132"/>
            <a:ext cx="2714644" cy="211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Основные ошибки и подводные камни при выборе саженцев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Покупка заведомо не районированных саженцев</a:t>
            </a:r>
            <a:br>
              <a:rPr lang="ru-RU" sz="2400" dirty="0" smtClean="0"/>
            </a:br>
            <a:r>
              <a:rPr lang="ru-RU" sz="2400" dirty="0" smtClean="0"/>
              <a:t>Неправильный выбор подвоя</a:t>
            </a:r>
            <a:br>
              <a:rPr lang="ru-RU" sz="2400" dirty="0" smtClean="0"/>
            </a:br>
            <a:r>
              <a:rPr lang="ru-RU" sz="2400" dirty="0" smtClean="0"/>
              <a:t>Ошибки при определении возраста саженца</a:t>
            </a:r>
            <a:br>
              <a:rPr lang="ru-RU" sz="2400" dirty="0" smtClean="0"/>
            </a:br>
            <a:r>
              <a:rPr lang="ru-RU" sz="2400" dirty="0" smtClean="0"/>
              <a:t>Передержанная корневая система саженцев ЗКС</a:t>
            </a:r>
            <a:br>
              <a:rPr lang="ru-RU" sz="2400" dirty="0" smtClean="0"/>
            </a:br>
            <a:r>
              <a:rPr lang="ru-RU" sz="2400" dirty="0" smtClean="0"/>
              <a:t>Пересушенные саженцы ОКС</a:t>
            </a:r>
            <a:br>
              <a:rPr lang="ru-RU" sz="2400" dirty="0" smtClean="0"/>
            </a:br>
            <a:r>
              <a:rPr lang="ru-RU" sz="2400" dirty="0" smtClean="0"/>
              <a:t>Срезанные на обратный рост сеянцы</a:t>
            </a:r>
            <a:br>
              <a:rPr lang="ru-RU" sz="2400" dirty="0" smtClean="0"/>
            </a:br>
            <a:r>
              <a:rPr lang="ru-RU" sz="2400" dirty="0" smtClean="0"/>
              <a:t>Пересортица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Популярные подвои нашего региона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Яблоня: семенной, 54-118, 62-396, ММ-106</a:t>
            </a:r>
            <a:br>
              <a:rPr lang="ru-RU" dirty="0" smtClean="0"/>
            </a:br>
            <a:r>
              <a:rPr lang="ru-RU" dirty="0" smtClean="0"/>
              <a:t>Груша: семенной, ПГ16-17, Айва семенной, Айва </a:t>
            </a:r>
            <a:r>
              <a:rPr lang="en-US" dirty="0" smtClean="0"/>
              <a:t>S1</a:t>
            </a:r>
            <a:r>
              <a:rPr lang="ru-RU" dirty="0" smtClean="0"/>
              <a:t>, 29, УУПРОЗ-6</a:t>
            </a:r>
            <a:br>
              <a:rPr lang="ru-RU" dirty="0" smtClean="0"/>
            </a:br>
            <a:r>
              <a:rPr lang="ru-RU" dirty="0" smtClean="0"/>
              <a:t>Абрикос, Алыча, Слива: семенной, сеянцы алыча, слива, ВВА-1, ОД 2-3, БЕСТ, Алыча фундаментальная.</a:t>
            </a:r>
            <a:br>
              <a:rPr lang="ru-RU" dirty="0" smtClean="0"/>
            </a:br>
            <a:r>
              <a:rPr lang="ru-RU" dirty="0" smtClean="0"/>
              <a:t>Черешня, Вишня:  семенной, ВСЛ-2, Измайловский, Вишня </a:t>
            </a:r>
            <a:r>
              <a:rPr lang="ru-RU" dirty="0" err="1" smtClean="0"/>
              <a:t>антипка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5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Технологии выращивания саженцев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285860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logger Sans Light"/>
              </a:rPr>
              <a:t>Открытый и закрытый грунт</a:t>
            </a:r>
            <a:br>
              <a:rPr lang="ru-RU" dirty="0" smtClean="0">
                <a:latin typeface="Blogger Sans Light"/>
              </a:rPr>
            </a:br>
            <a:r>
              <a:rPr lang="ru-RU" dirty="0" smtClean="0">
                <a:latin typeface="Blogger Sans Light"/>
              </a:rPr>
              <a:t>Открытая и закрытая корневая система</a:t>
            </a:r>
          </a:p>
          <a:p>
            <a:r>
              <a:rPr lang="ru-RU" dirty="0" smtClean="0">
                <a:latin typeface="Blogger Sans Light"/>
              </a:rPr>
              <a:t>Посадка  (семенного, </a:t>
            </a:r>
            <a:r>
              <a:rPr lang="ru-RU" dirty="0" err="1" smtClean="0">
                <a:latin typeface="Blogger Sans Light"/>
              </a:rPr>
              <a:t>клонового</a:t>
            </a:r>
            <a:r>
              <a:rPr lang="ru-RU" dirty="0" smtClean="0">
                <a:latin typeface="Blogger Sans Light"/>
              </a:rPr>
              <a:t>) подвоя на окулировку (прививку черенком)</a:t>
            </a:r>
          </a:p>
          <a:p>
            <a:r>
              <a:rPr lang="ru-RU" dirty="0" smtClean="0">
                <a:latin typeface="Blogger Sans Light"/>
              </a:rPr>
              <a:t>Посадка саженцев после зимней прививки</a:t>
            </a:r>
          </a:p>
          <a:p>
            <a:r>
              <a:rPr lang="ru-RU" dirty="0" smtClean="0">
                <a:latin typeface="Blogger Sans Light"/>
              </a:rPr>
              <a:t>Осенняя, весенняя посадка</a:t>
            </a:r>
            <a:endParaRPr lang="ru-RU" dirty="0"/>
          </a:p>
        </p:txBody>
      </p:sp>
      <p:pic>
        <p:nvPicPr>
          <p:cNvPr id="5122" name="Picture 2" descr="https://im3-tub-ru.yandex.net/i?id=08e96e6867e0493347daa4cbcd7593b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929066"/>
            <a:ext cx="2842011" cy="2214554"/>
          </a:xfrm>
          <a:prstGeom prst="rect">
            <a:avLst/>
          </a:prstGeom>
          <a:noFill/>
        </p:spPr>
      </p:pic>
      <p:pic>
        <p:nvPicPr>
          <p:cNvPr id="5" name="Picture 2" descr="F:\комп пенза\диск D\фотки с CANON\20.04.08\IMG_1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1857388" cy="2782131"/>
          </a:xfrm>
          <a:prstGeom prst="rect">
            <a:avLst/>
          </a:prstGeom>
          <a:noFill/>
        </p:spPr>
      </p:pic>
      <p:pic>
        <p:nvPicPr>
          <p:cNvPr id="6" name="Picture 3" descr="F:\комп пенза\диск D\фотки с CANON\20.04.08\IMG_1695.JPG"/>
          <p:cNvPicPr>
            <a:picLocks noChangeAspect="1" noChangeArrowheads="1"/>
          </p:cNvPicPr>
          <p:nvPr/>
        </p:nvPicPr>
        <p:blipFill>
          <a:blip r:embed="rId4" cstate="print"/>
          <a:srcRect l="20776" r="11702"/>
          <a:stretch>
            <a:fillRect/>
          </a:stretch>
        </p:blipFill>
        <p:spPr bwMode="auto">
          <a:xfrm>
            <a:off x="5857884" y="3714752"/>
            <a:ext cx="2363152" cy="2336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68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Выращивание саженцев с открытой корневой системой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dirty="0" smtClean="0">
                <a:latin typeface="Blogger Sans Light"/>
              </a:rPr>
              <a:t>Посадка подвоя. </a:t>
            </a:r>
            <a:r>
              <a:rPr lang="ru-RU" sz="1800" dirty="0" smtClean="0">
                <a:latin typeface="Blogger Sans Light"/>
              </a:rPr>
              <a:t>Сроки и способы посадки.</a:t>
            </a:r>
          </a:p>
          <a:p>
            <a:pPr lvl="0"/>
            <a:r>
              <a:rPr lang="ru-RU" sz="1800" b="1" dirty="0" smtClean="0">
                <a:latin typeface="Blogger Sans Light"/>
              </a:rPr>
              <a:t>Прививка или окулировка. </a:t>
            </a:r>
            <a:r>
              <a:rPr lang="ru-RU" sz="1800" dirty="0" smtClean="0">
                <a:latin typeface="Blogger Sans Light"/>
              </a:rPr>
              <a:t>Выбор способа размножения. Размеры и выход саженцев.</a:t>
            </a:r>
            <a:br>
              <a:rPr lang="ru-RU" sz="1800" dirty="0" smtClean="0">
                <a:latin typeface="Blogger Sans Light"/>
              </a:rPr>
            </a:br>
            <a:r>
              <a:rPr lang="ru-RU" sz="1800" dirty="0" smtClean="0">
                <a:latin typeface="Blogger Sans Light"/>
              </a:rPr>
              <a:t>Уход за саженцами</a:t>
            </a:r>
          </a:p>
          <a:p>
            <a:pPr lvl="0"/>
            <a:r>
              <a:rPr lang="ru-RU" sz="1800" b="1" dirty="0" smtClean="0">
                <a:latin typeface="Blogger Sans Light"/>
              </a:rPr>
              <a:t>Выкопка саженцев. </a:t>
            </a:r>
            <a:r>
              <a:rPr lang="ru-RU" sz="1800" dirty="0" smtClean="0">
                <a:latin typeface="Blogger Sans Light"/>
              </a:rPr>
              <a:t>Особенность копки саженцев,  сроки, способы. Обработка корневой системы</a:t>
            </a:r>
          </a:p>
          <a:p>
            <a:pPr lvl="0"/>
            <a:endParaRPr lang="ru-RU" sz="2100" dirty="0" smtClean="0">
              <a:latin typeface="Blogger Sans Light"/>
            </a:endParaRPr>
          </a:p>
          <a:p>
            <a:pPr lvl="0"/>
            <a:endParaRPr lang="ru-RU" sz="2100" dirty="0">
              <a:latin typeface="Blogger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Культуры выращиваемые с ОКС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logger Sans Light"/>
              </a:rPr>
              <a:t>1.Плодово-ягодные культуры размножаемые прививкой:</a:t>
            </a:r>
          </a:p>
          <a:p>
            <a:r>
              <a:rPr lang="ru-RU" dirty="0" smtClean="0">
                <a:latin typeface="Blogger Sans Light"/>
              </a:rPr>
              <a:t>Яблоня, груша, абрикос, черешня, вишня, персик, алыча, слива</a:t>
            </a:r>
          </a:p>
          <a:p>
            <a:r>
              <a:rPr lang="ru-RU" dirty="0" smtClean="0">
                <a:latin typeface="Blogger Sans Light"/>
              </a:rPr>
              <a:t>2. Плодово-ягодные и декоративные размножаемые черенкованием: слива, шелковица, персик вишня, алыча, виноград, смородина, крыжовник, малина, калина, жимолость, гортензия, спирея,  и др.</a:t>
            </a:r>
          </a:p>
          <a:p>
            <a:r>
              <a:rPr lang="ru-RU" dirty="0" smtClean="0">
                <a:latin typeface="Blogger Sans Light"/>
              </a:rPr>
              <a:t>3. Сеянцы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Циклы выращивания привитых саженцев ОКС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3-х годичный. А)1 год выращивание подвоя; 2 год рассадка и выращивание подвоя для окулировки; 3 год выращивание однолетних саженцев. Б) 1 год выращивание подвоя; 2 год высадка подвоя на постоянное место, </a:t>
            </a:r>
            <a:r>
              <a:rPr lang="ru-RU" dirty="0" err="1" smtClean="0">
                <a:latin typeface="Blogger Sans Light"/>
              </a:rPr>
              <a:t>доращивание</a:t>
            </a:r>
            <a:r>
              <a:rPr lang="ru-RU" dirty="0" smtClean="0">
                <a:latin typeface="Blogger Sans Light"/>
              </a:rPr>
              <a:t>; 3 год, весенняя прививка черенком, выращивание однолетних саженцев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2-х годичный. А) 1 год выращивание подвоя на постоянном месте, окулировка почкой. 2 год выращивание однолетних саженцев. Б) 1 год выращивание подвоя, выбор крупных на зимнюю прививку. 2  год зимняя прививка, высадка саженцев, выращивание однолетних саженцев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1 годичный. Зимняя прививка на покупные подвои, выращивание однолетних саженцев</a:t>
            </a:r>
          </a:p>
          <a:p>
            <a:pPr marL="342900" indent="-342900">
              <a:buAutoNum type="arabicPeriod"/>
            </a:pPr>
            <a:endParaRPr lang="ru-RU" dirty="0" smtClean="0">
              <a:latin typeface="Blogger Sans Light"/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Циклы выращивания корнесобственных саженцев и сеянцев ОКС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2-х годичный. А) 1 год. Зеленое черенкование, хранение в хранилище. 2 год высадка в грунт  выращивание двухлетних саженцев Б) Укоренение одревесневших черенков, высадка в грунт. 2 год выращивание двухлетних саженцев. В) 1 год посев семян, формировка корневой системы. 2 год выращивание двухлетних сеянцев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1 годичный. А) Черенкование одревесневшими черенками, выращивание однолетних саженцев. Б) Зеленое черенкование, выращивание  однолетних саженцев. В) Посев семян, выращивание однолетних сеянцев</a:t>
            </a:r>
          </a:p>
          <a:p>
            <a:pPr marL="342900" indent="-342900">
              <a:buAutoNum type="arabicPeriod"/>
            </a:pPr>
            <a:endParaRPr lang="ru-RU" dirty="0" smtClean="0">
              <a:latin typeface="Blogger Sans Light"/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Выкопка саженцев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pitomnikcrimea.ru/wp-content/uploads/2015/10/06.-%D0%A0%D0%B0%D0%B1%D0%BE%D1%82%D0%B0%D0%B5%D1%82-%D1%8D%D0%BA%D1%81%D0%BA%D0%B0%D0%B2%D0%B0%D1%82%D0%BE%D1%80SS-300x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3929090" cy="2082418"/>
          </a:xfrm>
          <a:prstGeom prst="rect">
            <a:avLst/>
          </a:prstGeom>
          <a:noFill/>
        </p:spPr>
      </p:pic>
      <p:pic>
        <p:nvPicPr>
          <p:cNvPr id="5" name="Picture 6" descr="https://i.mycdn.me/image?id=805245604577&amp;t=3&amp;plc=WEB&amp;tkn=*q6NNjNzUtr6z8Avl8U60qdRWk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557256" cy="2371504"/>
          </a:xfrm>
          <a:prstGeom prst="rect">
            <a:avLst/>
          </a:prstGeom>
          <a:noFill/>
        </p:spPr>
      </p:pic>
      <p:pic>
        <p:nvPicPr>
          <p:cNvPr id="3076" name="Picture 4" descr="http://tools-shops.ru/content/files/catalog1/156/big/5807c7e5bca41.jpg"/>
          <p:cNvPicPr>
            <a:picLocks noChangeAspect="1" noChangeArrowheads="1"/>
          </p:cNvPicPr>
          <p:nvPr/>
        </p:nvPicPr>
        <p:blipFill>
          <a:blip r:embed="rId4"/>
          <a:srcRect t="27433" b="32941"/>
          <a:stretch>
            <a:fillRect/>
          </a:stretch>
        </p:blipFill>
        <p:spPr bwMode="auto">
          <a:xfrm>
            <a:off x="1142976" y="4071942"/>
            <a:ext cx="592385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Циклы выращивания привитых саженцев с закрытой корневой системой ЗКС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85926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3-х годичный. А)1 год высадка подвоев, окулировка почкой; 2 год выращивание однолетних саженцев; 3 год посадка в ЗКС, оплетение кома. Б) 1 год выращивание подвоя; 2 год зимняя прививка черенком, высадка в грунт, выращивание однолетних саженцев ; 3 год, посадка в ЗКС, оплетение кома.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2-х годичный.  1 год зимняя прививка,  высадка в ЗКС, выращивание однолетних саженцев; 2 год. Перевалка в более крупную емкость, оплетение кома.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logger Sans Light"/>
              </a:rPr>
              <a:t>1 годичный. Зимняя прививка,  высадка в ЗКС, выращивание однолетних саженцев.</a:t>
            </a:r>
          </a:p>
          <a:p>
            <a:pPr marL="342900" indent="-342900">
              <a:buAutoNum type="arabicPeriod"/>
            </a:pPr>
            <a:endParaRPr lang="ru-RU" dirty="0" smtClean="0">
              <a:latin typeface="Blogger Sans Light"/>
            </a:endParaRP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32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739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Blogger Sans Light</vt:lpstr>
      <vt:lpstr>Calibri</vt:lpstr>
      <vt:lpstr>Тема Office</vt:lpstr>
      <vt:lpstr>Анализ и выбор подвоев</vt:lpstr>
      <vt:lpstr>Популярные подвои нашего региона</vt:lpstr>
      <vt:lpstr>Технологии выращивания саженцев</vt:lpstr>
      <vt:lpstr>Выращивание саженцев с открытой корневой системой</vt:lpstr>
      <vt:lpstr>Культуры выращиваемые с ОКС</vt:lpstr>
      <vt:lpstr>Циклы выращивания привитых саженцев ОКС</vt:lpstr>
      <vt:lpstr>Циклы выращивания корнесобственных саженцев и сеянцев ОКС</vt:lpstr>
      <vt:lpstr>Выкопка саженцев</vt:lpstr>
      <vt:lpstr>Циклы выращивания привитых саженцев с закрытой корневой системой ЗКС</vt:lpstr>
      <vt:lpstr>Циклы выращивания корнесобственных и семенных саженцев ЗКС</vt:lpstr>
      <vt:lpstr>Прививка и окулировка</vt:lpstr>
      <vt:lpstr>Сроки посадки растений в ЗКС</vt:lpstr>
      <vt:lpstr>Во что сажать</vt:lpstr>
      <vt:lpstr>Основные ошибки и подводные камни при выборе саженцев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</dc:title>
  <dc:creator>Слава</dc:creator>
  <cp:lastModifiedBy>Александра Кубис</cp:lastModifiedBy>
  <cp:revision>156</cp:revision>
  <dcterms:created xsi:type="dcterms:W3CDTF">2017-02-17T17:44:56Z</dcterms:created>
  <dcterms:modified xsi:type="dcterms:W3CDTF">2021-10-11T12:09:44Z</dcterms:modified>
</cp:coreProperties>
</file>